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5" r:id="rId23"/>
    <p:sldId id="296" r:id="rId24"/>
    <p:sldId id="297" r:id="rId25"/>
    <p:sldId id="298" r:id="rId26"/>
    <p:sldId id="299" r:id="rId27"/>
    <p:sldId id="260" r:id="rId28"/>
    <p:sldId id="268" r:id="rId29"/>
    <p:sldId id="261" r:id="rId30"/>
    <p:sldId id="269" r:id="rId31"/>
    <p:sldId id="300" r:id="rId32"/>
    <p:sldId id="301" r:id="rId33"/>
    <p:sldId id="270" r:id="rId34"/>
    <p:sldId id="262" r:id="rId35"/>
    <p:sldId id="271" r:id="rId36"/>
    <p:sldId id="272" r:id="rId37"/>
    <p:sldId id="273" r:id="rId38"/>
    <p:sldId id="263" r:id="rId39"/>
    <p:sldId id="310" r:id="rId40"/>
    <p:sldId id="302" r:id="rId41"/>
    <p:sldId id="321" r:id="rId42"/>
    <p:sldId id="311" r:id="rId43"/>
    <p:sldId id="322" r:id="rId44"/>
    <p:sldId id="312" r:id="rId45"/>
    <p:sldId id="323" r:id="rId46"/>
    <p:sldId id="315" r:id="rId47"/>
    <p:sldId id="313" r:id="rId48"/>
    <p:sldId id="303" r:id="rId49"/>
    <p:sldId id="314" r:id="rId50"/>
    <p:sldId id="324" r:id="rId51"/>
    <p:sldId id="331" r:id="rId52"/>
    <p:sldId id="332" r:id="rId53"/>
    <p:sldId id="333" r:id="rId54"/>
    <p:sldId id="334" r:id="rId55"/>
    <p:sldId id="335" r:id="rId56"/>
    <p:sldId id="304" r:id="rId57"/>
    <p:sldId id="308" r:id="rId58"/>
    <p:sldId id="307" r:id="rId59"/>
    <p:sldId id="336" r:id="rId60"/>
    <p:sldId id="337" r:id="rId61"/>
    <p:sldId id="316" r:id="rId62"/>
    <p:sldId id="317" r:id="rId63"/>
    <p:sldId id="319" r:id="rId64"/>
    <p:sldId id="320" r:id="rId65"/>
    <p:sldId id="264" r:id="rId66"/>
    <p:sldId id="309" r:id="rId67"/>
    <p:sldId id="258" r:id="rId68"/>
    <p:sldId id="292" r:id="rId69"/>
    <p:sldId id="291" r:id="rId70"/>
    <p:sldId id="318" r:id="rId71"/>
    <p:sldId id="293" r:id="rId72"/>
    <p:sldId id="294" r:id="rId7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595"/>
  </p:normalViewPr>
  <p:slideViewPr>
    <p:cSldViewPr>
      <p:cViewPr>
        <p:scale>
          <a:sx n="110" d="100"/>
          <a:sy n="110" d="100"/>
        </p:scale>
        <p:origin x="1432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Caso uma </a:t>
            </a:r>
            <a:r>
              <a:rPr lang="pt-BR" dirty="0" err="1" smtClean="0"/>
              <a:t>solução</a:t>
            </a:r>
            <a:r>
              <a:rPr lang="pt-BR" dirty="0" smtClean="0"/>
              <a:t> contenha mais do que 30 </a:t>
            </a:r>
            <a:r>
              <a:rPr lang="pt-BR" dirty="0" err="1" smtClean="0"/>
              <a:t>variações</a:t>
            </a:r>
            <a:r>
              <a:rPr lang="pt-BR" dirty="0" smtClean="0"/>
              <a:t> de </a:t>
            </a:r>
            <a:r>
              <a:rPr lang="pt-BR" dirty="0" err="1" smtClean="0"/>
              <a:t>partículas</a:t>
            </a:r>
            <a:r>
              <a:rPr lang="pt-BR" dirty="0" smtClean="0"/>
              <a:t>, ela </a:t>
            </a:r>
            <a:r>
              <a:rPr lang="pt-BR" dirty="0" err="1" smtClean="0"/>
              <a:t>so</a:t>
            </a:r>
            <a:r>
              <a:rPr lang="pt-BR" dirty="0" smtClean="0"/>
              <a:t>́ entrará no registro de </a:t>
            </a:r>
            <a:r>
              <a:rPr lang="pt-BR" dirty="0" err="1" smtClean="0"/>
              <a:t>soluções</a:t>
            </a:r>
            <a:r>
              <a:rPr lang="pt-BR" dirty="0" smtClean="0"/>
              <a:t> usadas, desde que todas as </a:t>
            </a:r>
            <a:r>
              <a:rPr lang="pt-BR" dirty="0" err="1" smtClean="0"/>
              <a:t>variações</a:t>
            </a:r>
            <a:r>
              <a:rPr lang="pt-BR" dirty="0" smtClean="0"/>
              <a:t> sejam processadas pelo algoritmo.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43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28/11/16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DE ENXAME DE PARTÍCULAS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PRODUÇÃO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u="sng" dirty="0"/>
              <a:t> </a:t>
            </a:r>
            <a:r>
              <a:rPr lang="pt-BR" dirty="0"/>
              <a:t>de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dirty="0" err="1" smtClean="0"/>
              <a:t>O</a:t>
            </a:r>
            <a:r>
              <a:rPr lang="pt-BR" b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ou </a:t>
            </a:r>
            <a:r>
              <a:rPr lang="pt-BR" dirty="0" err="1"/>
              <a:t>não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 err="1" smtClean="0"/>
              <a:t>Job</a:t>
            </a:r>
            <a:r>
              <a:rPr lang="pt-BR" b="1" dirty="0" smtClean="0"/>
              <a:t> </a:t>
            </a:r>
            <a:r>
              <a:rPr lang="pt-BR" b="1" dirty="0" err="1" smtClean="0"/>
              <a:t>I</a:t>
            </a:r>
            <a:r>
              <a:rPr lang="pt-BR" dirty="0" smtClean="0"/>
              <a:t> 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2986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99179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M3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492896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73462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657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07704" y="4294920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22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</a:t>
            </a:r>
            <a:r>
              <a:rPr lang="pt-BR" sz="1600" smtClean="0"/>
              <a:t>ordem de </a:t>
            </a:r>
            <a:r>
              <a:rPr lang="pt-BR" sz="1600" b="1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minimização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tanto no planejamento quanto no controle dos recursos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u="sng" dirty="0" smtClean="0"/>
              <a:t>Funcionamento geral:</a:t>
            </a:r>
            <a:r>
              <a:rPr lang="pt-BR" dirty="0" smtClean="0"/>
              <a:t> é regido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61" y="4187626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Usar </a:t>
            </a:r>
            <a:r>
              <a:rPr lang="pt-BR" dirty="0"/>
              <a:t>uma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dirty="0" smtClean="0"/>
              <a:t>tempo viável,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Algoritmo PSO:</a:t>
            </a:r>
            <a:r>
              <a:rPr lang="pt-BR" b="1" dirty="0" smtClean="0"/>
              <a:t> </a:t>
            </a:r>
            <a:r>
              <a:rPr lang="pt-BR" dirty="0" smtClean="0"/>
              <a:t>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roteamento</a:t>
            </a:r>
            <a:r>
              <a:rPr lang="pt-BR" dirty="0" smtClean="0"/>
              <a:t>;</a:t>
            </a:r>
            <a:endParaRPr lang="pt-BR" b="1" u="sng" dirty="0" smtClean="0"/>
          </a:p>
          <a:p>
            <a:endParaRPr lang="pt-BR" b="1" dirty="0"/>
          </a:p>
          <a:p>
            <a:pPr lvl="1"/>
            <a:r>
              <a:rPr lang="pt-BR" dirty="0" smtClean="0"/>
              <a:t>Inicializar </a:t>
            </a:r>
            <a:r>
              <a:rPr lang="pt-BR" b="1" dirty="0" smtClean="0"/>
              <a:t>parâmetros</a:t>
            </a:r>
            <a:r>
              <a:rPr lang="pt-BR" dirty="0" smtClean="0"/>
              <a:t> do PSO e SA;</a:t>
            </a:r>
          </a:p>
          <a:p>
            <a:pPr lvl="1"/>
            <a:r>
              <a:rPr lang="pt-BR" dirty="0" smtClean="0"/>
              <a:t>Gerar </a:t>
            </a:r>
            <a:r>
              <a:rPr lang="pt-BR" b="1" dirty="0" smtClean="0"/>
              <a:t>nuvem de partículas </a:t>
            </a:r>
            <a:r>
              <a:rPr lang="pt-BR" dirty="0" smtClean="0"/>
              <a:t>inicial estocásticamente;</a:t>
            </a:r>
          </a:p>
          <a:p>
            <a:pPr lvl="1"/>
            <a:r>
              <a:rPr lang="pt-BR" b="1" dirty="0" smtClean="0"/>
              <a:t>Avaliar</a:t>
            </a:r>
            <a:r>
              <a:rPr lang="pt-BR" dirty="0" smtClean="0"/>
              <a:t> cada partícula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Definir </a:t>
            </a:r>
            <a:r>
              <a:rPr lang="pt-BR" b="1" i="1" dirty="0" err="1" smtClean="0"/>
              <a:t>pBest</a:t>
            </a:r>
            <a:r>
              <a:rPr lang="pt-BR" dirty="0" smtClean="0"/>
              <a:t> e </a:t>
            </a:r>
            <a:r>
              <a:rPr lang="pt-BR" b="1" i="1" dirty="0" err="1" smtClean="0"/>
              <a:t>gBest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Enquanto nº máximo de iterações PSO não for atingido faça:</a:t>
            </a:r>
          </a:p>
          <a:p>
            <a:pPr lvl="2"/>
            <a:r>
              <a:rPr lang="pt-BR" dirty="0"/>
              <a:t>Guarda a nuvem no </a:t>
            </a:r>
            <a:r>
              <a:rPr lang="pt-BR" b="1" dirty="0"/>
              <a:t>registro de soluções anteriores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Atualiza a nuvem de com base nas equações 1a e 1b;</a:t>
            </a:r>
          </a:p>
          <a:p>
            <a:pPr lvl="2"/>
            <a:r>
              <a:rPr lang="pt-BR" dirty="0" smtClean="0"/>
              <a:t>Valida as partículas geradas através do </a:t>
            </a:r>
            <a:r>
              <a:rPr lang="pt-BR" b="1" dirty="0" smtClean="0"/>
              <a:t>controle de estagnação</a:t>
            </a:r>
            <a:r>
              <a:rPr lang="pt-BR" dirty="0" smtClean="0"/>
              <a:t>;</a:t>
            </a:r>
          </a:p>
          <a:p>
            <a:pPr lvl="2"/>
            <a:r>
              <a:rPr lang="pt-BR" b="1" dirty="0" smtClean="0"/>
              <a:t>Avaliar nuvem</a:t>
            </a:r>
            <a:r>
              <a:rPr lang="pt-BR" dirty="0" smtClean="0"/>
              <a:t>:</a:t>
            </a:r>
          </a:p>
          <a:p>
            <a:pPr lvl="3"/>
            <a:r>
              <a:rPr lang="pt-BR" dirty="0" smtClean="0"/>
              <a:t>Verifica a aptidão individual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3"/>
            <a:r>
              <a:rPr lang="pt-BR" dirty="0" smtClean="0"/>
              <a:t>Define o novo </a:t>
            </a:r>
            <a:r>
              <a:rPr lang="pt-BR" i="1" dirty="0" err="1" smtClean="0"/>
              <a:t>pBest</a:t>
            </a:r>
            <a:r>
              <a:rPr lang="pt-BR" i="1" baseline="-25000" dirty="0" err="1" smtClean="0"/>
              <a:t>i</a:t>
            </a:r>
            <a:r>
              <a:rPr lang="pt-BR" dirty="0" smtClean="0"/>
              <a:t> e </a:t>
            </a:r>
            <a:r>
              <a:rPr lang="pt-BR" dirty="0" err="1" smtClean="0"/>
              <a:t>gBest</a:t>
            </a:r>
            <a:r>
              <a:rPr lang="pt-BR" dirty="0" smtClean="0"/>
              <a:t> por comparação aos valores conhecidos;</a:t>
            </a:r>
          </a:p>
          <a:p>
            <a:pPr lvl="1"/>
            <a:r>
              <a:rPr lang="pt-BR" dirty="0" smtClean="0"/>
              <a:t>Retorna a programação otimizada (</a:t>
            </a:r>
            <a:r>
              <a:rPr lang="pt-BR" dirty="0" err="1" smtClean="0"/>
              <a:t>Gantt</a:t>
            </a:r>
            <a:r>
              <a:rPr lang="pt-BR" dirty="0" smtClean="0"/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2924944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4242328" y="3645025"/>
            <a:ext cx="1913848" cy="2265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339752" y="3212976"/>
            <a:ext cx="288032" cy="2945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2"/>
          </a:xfrm>
        </p:spPr>
        <p:txBody>
          <a:bodyPr>
            <a:normAutofit fontScale="70000" lnSpcReduction="20000"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Dada a equação 1ª (V</a:t>
            </a:r>
            <a:r>
              <a:rPr lang="pt-BR" baseline="-25000" dirty="0" smtClean="0"/>
              <a:t>t+1</a:t>
            </a:r>
            <a:r>
              <a:rPr lang="pt-BR" dirty="0" smtClean="0"/>
              <a:t>), desempenha papel </a:t>
            </a:r>
            <a:r>
              <a:rPr lang="pt-BR" b="1" dirty="0" smtClean="0"/>
              <a:t>importante na otimização </a:t>
            </a:r>
            <a:r>
              <a:rPr lang="pt-BR" dirty="0" smtClean="0"/>
              <a:t>do PSO (XIA; WU, 2005);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altos</a:t>
            </a:r>
            <a:r>
              <a:rPr lang="pt-BR" dirty="0" smtClean="0"/>
              <a:t>: permite explorar o espaço de busca </a:t>
            </a:r>
            <a:r>
              <a:rPr lang="pt-BR" u="sng" dirty="0" smtClean="0"/>
              <a:t>amplamente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baixos</a:t>
            </a:r>
            <a:r>
              <a:rPr lang="pt-BR" dirty="0" smtClean="0"/>
              <a:t>: permite explorar espaço de </a:t>
            </a:r>
            <a:r>
              <a:rPr lang="pt-BR" u="sng" dirty="0" smtClean="0"/>
              <a:t>maneira refinada</a:t>
            </a:r>
            <a:r>
              <a:rPr lang="pt-BR" dirty="0" smtClean="0"/>
              <a:t>, guiando-se pelos melhores locais </a:t>
            </a:r>
            <a:r>
              <a:rPr lang="pt-BR" i="1" dirty="0" smtClean="0"/>
              <a:t>(</a:t>
            </a:r>
            <a:r>
              <a:rPr lang="pt-BR" i="1" dirty="0" err="1" smtClean="0"/>
              <a:t>pBest</a:t>
            </a:r>
            <a:r>
              <a:rPr lang="pt-BR" i="1" dirty="0" smtClean="0"/>
              <a:t>) </a:t>
            </a:r>
            <a:r>
              <a:rPr lang="pt-BR" dirty="0" smtClean="0"/>
              <a:t>e global </a:t>
            </a:r>
            <a:r>
              <a:rPr lang="pt-BR" i="1" dirty="0" smtClean="0"/>
              <a:t>(</a:t>
            </a:r>
            <a:r>
              <a:rPr lang="pt-BR" i="1" dirty="0" err="1" smtClean="0"/>
              <a:t>gBest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/>
                  <a:t>Equação W: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charset="0"/>
                      </a:rPr>
                      <m:t>𝑊</m:t>
                    </m:r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r>
                      <a:rPr lang="pt-BR" b="0" i="1" smtClean="0">
                        <a:latin typeface="Cambria Math" charset="0"/>
                      </a:rPr>
                      <m:t>𝑊𝑚𝑎𝑥</m:t>
                    </m:r>
                    <m:r>
                      <a:rPr lang="pt-BR" b="0" i="1" smtClean="0">
                        <a:latin typeface="Cambria Math" charset="0"/>
                      </a:rPr>
                      <m:t> −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𝑊𝑚𝑖𝑛</m:t>
                        </m:r>
                      </m:num>
                      <m:den>
                        <m:r>
                          <a:rPr lang="pt-BR" b="0" i="1" smtClean="0">
                            <a:latin typeface="Cambria Math" charset="0"/>
                          </a:rPr>
                          <m:t>𝐼𝑡𝑒𝑟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 ∗</m:t>
                    </m:r>
                    <m:r>
                      <a:rPr lang="pt-BR" b="0" i="1" smtClean="0">
                        <a:latin typeface="Cambria Math" charset="0"/>
                      </a:rPr>
                      <m:t>𝐼𝑡𝑒𝑟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endParaRPr lang="pt-B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Valor máximo do fator de inércia;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min</a:t>
                </a:r>
                <a:r>
                  <a:rPr lang="pt-BR" dirty="0" smtClean="0"/>
                  <a:t>: Valor mínimo;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Iter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Número máximo de iterações do PSO;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smtClean="0"/>
                  <a:t>Iter</a:t>
                </a:r>
                <a:r>
                  <a:rPr lang="pt-BR" dirty="0" smtClean="0"/>
                  <a:t>: Iteração corrente do algoritmo PSO.</a:t>
                </a: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08" b="-30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5580112" y="4509120"/>
            <a:ext cx="3421821" cy="1826344"/>
            <a:chOff x="5580112" y="4149080"/>
            <a:chExt cx="3421821" cy="182634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12" y="4149080"/>
              <a:ext cx="3421821" cy="1584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5663493" y="5698425"/>
              <a:ext cx="3255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i="1" dirty="0" smtClean="0"/>
                <a:t>Intuição sobre o papel dos termos </a:t>
              </a:r>
              <a:r>
                <a:rPr lang="pt-BR" sz="1200" i="1" smtClean="0"/>
                <a:t>da equação 1a</a:t>
              </a:r>
              <a:endParaRPr lang="pt-B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r>
              <a:rPr lang="pt-BR" dirty="0" smtClean="0"/>
              <a:t>Através da equação 1a, a exploração de busca do PSO é fortemente influenciado pelos melhores valor local (</a:t>
            </a:r>
            <a:r>
              <a:rPr lang="pt-BR" dirty="0" err="1" smtClean="0"/>
              <a:t>pBest</a:t>
            </a:r>
            <a:r>
              <a:rPr lang="pt-BR" dirty="0" smtClean="0"/>
              <a:t>) e global (</a:t>
            </a:r>
            <a:r>
              <a:rPr lang="pt-BR" dirty="0" err="1" smtClean="0"/>
              <a:t>gBest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Pode ocorrer de ambos possuírem valores similares, o movimento das partículas pode ser fortemente induzida pelo melhor local corrente.</a:t>
            </a:r>
          </a:p>
          <a:p>
            <a:pPr lvl="1"/>
            <a:r>
              <a:rPr lang="pt-BR" dirty="0" smtClean="0"/>
              <a:t>Algoritmo fica </a:t>
            </a:r>
            <a:r>
              <a:rPr lang="pt-BR" dirty="0" err="1" smtClean="0"/>
              <a:t>viesado</a:t>
            </a:r>
            <a:r>
              <a:rPr lang="pt-BR" dirty="0" smtClean="0"/>
              <a:t> no mínimo local, gerando, na maioria das vezes, a mesma solução.</a:t>
            </a:r>
          </a:p>
          <a:p>
            <a:pPr lvl="1"/>
            <a:endParaRPr lang="pt-BR" dirty="0"/>
          </a:p>
          <a:p>
            <a:r>
              <a:rPr lang="pt-BR" dirty="0" smtClean="0"/>
              <a:t>Conforme ARANHA (2016), é possível implementar um controle </a:t>
            </a:r>
            <a:r>
              <a:rPr lang="pt-BR" dirty="0" err="1" smtClean="0"/>
              <a:t>antiestagnação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57200" y="4187626"/>
            <a:ext cx="66922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Controle </a:t>
            </a:r>
            <a:r>
              <a:rPr lang="pt-BR" sz="1600" b="1" dirty="0" err="1" smtClean="0"/>
              <a:t>antiestagnação</a:t>
            </a:r>
            <a:r>
              <a:rPr lang="pt-BR" sz="1600" b="1" dirty="0" smtClean="0"/>
              <a:t> simples:</a:t>
            </a:r>
          </a:p>
          <a:p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Criar </a:t>
            </a:r>
            <a:r>
              <a:rPr lang="pt-BR" sz="1600" dirty="0"/>
              <a:t>um </a:t>
            </a:r>
            <a:r>
              <a:rPr lang="pt-BR" sz="1600" b="1" dirty="0"/>
              <a:t>registro </a:t>
            </a:r>
            <a:r>
              <a:rPr lang="pt-BR" sz="1600" b="1" dirty="0" smtClean="0"/>
              <a:t>de soluções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cada </a:t>
            </a:r>
            <a:r>
              <a:rPr lang="pt-BR" sz="1600" dirty="0" err="1" smtClean="0"/>
              <a:t>iterac</a:t>
            </a:r>
            <a:r>
              <a:rPr lang="pt-BR" sz="1600" dirty="0" err="1"/>
              <a:t>̧</a:t>
            </a:r>
            <a:r>
              <a:rPr lang="pt-BR" sz="1600" dirty="0" err="1" smtClean="0"/>
              <a:t>ão</a:t>
            </a:r>
            <a:r>
              <a:rPr lang="pt-BR" sz="1600" dirty="0" smtClean="0"/>
              <a:t> do PSO, após </a:t>
            </a:r>
            <a:r>
              <a:rPr lang="pt-BR" sz="1600" b="1" dirty="0" smtClean="0"/>
              <a:t>atualizar a nuvem de partículas</a:t>
            </a:r>
            <a:r>
              <a:rPr lang="pt-BR" sz="1600" dirty="0" smtClean="0"/>
              <a:t>, faça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sz="1600" dirty="0" smtClean="0"/>
              <a:t>Se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está</a:t>
            </a:r>
            <a:r>
              <a:rPr lang="pt-BR" sz="1600" dirty="0" smtClean="0"/>
              <a:t> </a:t>
            </a:r>
            <a:r>
              <a:rPr lang="pt-BR" sz="1600" b="1" dirty="0" smtClean="0"/>
              <a:t>contida em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: </a:t>
            </a:r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Enquanto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/>
              <a:t>ainda pertencer ao </a:t>
            </a:r>
            <a:r>
              <a:rPr lang="pt-BR" sz="1600" b="1" dirty="0" smtClean="0"/>
              <a:t>registro </a:t>
            </a:r>
            <a:r>
              <a:rPr lang="pt-BR" sz="1600" i="1" dirty="0" err="1" smtClean="0"/>
              <a:t>R</a:t>
            </a:r>
            <a:r>
              <a:rPr lang="pt-BR" sz="1600" i="1" dirty="0" smtClean="0"/>
              <a:t> </a:t>
            </a:r>
            <a:r>
              <a:rPr lang="pt-BR" sz="1600" dirty="0" smtClean="0"/>
              <a:t>faça</a:t>
            </a:r>
            <a:endParaRPr lang="pt-BR" sz="1600" i="1" dirty="0" smtClean="0"/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Escolhe uma operação </a:t>
            </a:r>
            <a:r>
              <a:rPr lang="pt-BR" sz="1600" i="1" dirty="0" smtClean="0"/>
              <a:t>Oi</a:t>
            </a:r>
            <a:r>
              <a:rPr lang="pt-BR" sz="1600" dirty="0" smtClean="0"/>
              <a:t> pertencente a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aleatoriamente</a:t>
            </a:r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Realiza a </a:t>
            </a:r>
            <a:r>
              <a:rPr lang="pt-BR" sz="1600" b="1" dirty="0"/>
              <a:t>troca do </a:t>
            </a:r>
            <a:r>
              <a:rPr lang="pt-BR" sz="1600" b="1" dirty="0" err="1"/>
              <a:t>nível</a:t>
            </a:r>
            <a:r>
              <a:rPr lang="pt-BR" sz="1600" b="1" dirty="0"/>
              <a:t> </a:t>
            </a:r>
            <a:r>
              <a:rPr lang="pt-BR" sz="1600" dirty="0"/>
              <a:t>em </a:t>
            </a:r>
            <a:r>
              <a:rPr lang="pt-BR" sz="1600" i="1" dirty="0" smtClean="0"/>
              <a:t>Oi</a:t>
            </a:r>
            <a:endParaRPr lang="pt-BR" sz="1600" dirty="0"/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Retorna </a:t>
            </a:r>
            <a:r>
              <a:rPr lang="pt-BR" sz="1600" b="1" dirty="0" smtClean="0"/>
              <a:t>nova solução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pt-BR" b="1" u="sng" dirty="0" smtClean="0"/>
              <a:t>Algoritmo SA:</a:t>
            </a:r>
            <a:r>
              <a:rPr lang="pt-BR" dirty="0" smtClean="0"/>
              <a:t> 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produção</a:t>
            </a:r>
            <a:r>
              <a:rPr lang="pt-BR" dirty="0" smtClean="0"/>
              <a:t>;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15418"/>
            <a:ext cx="4680520" cy="4369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99461" y="3501008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13219"/>
              </p:ext>
            </p:extLst>
          </p:nvPr>
        </p:nvGraphicFramePr>
        <p:xfrm>
          <a:off x="5717633" y="3883202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14968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60472" y="4205631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1242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Recebe o </a:t>
            </a:r>
            <a:r>
              <a:rPr lang="pt-BR" b="1" dirty="0" smtClean="0">
                <a:solidFill>
                  <a:schemeClr val="accent6"/>
                </a:solidFill>
              </a:rPr>
              <a:t>vetor de produção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**** Inserir figura </a:t>
            </a:r>
            <a:r>
              <a:rPr lang="pt-BR" dirty="0" err="1" smtClean="0"/>
              <a:t>hierarquica</a:t>
            </a:r>
            <a:r>
              <a:rPr lang="pt-BR" dirty="0" smtClean="0"/>
              <a:t> ***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uma </a:t>
            </a:r>
            <a:r>
              <a:rPr lang="pt-BR" b="1" dirty="0" smtClean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M*</a:t>
            </a:r>
          </a:p>
          <a:p>
            <a:pPr marL="285750" indent="-285750">
              <a:buFont typeface="Arial" charset="0"/>
              <a:buChar char="•"/>
            </a:pPr>
            <a:endParaRPr lang="pt-BR" i="1" baseline="-25000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9455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Enquanto </a:t>
            </a:r>
            <a:r>
              <a:rPr lang="pt-BR" b="1" i="1" dirty="0" smtClean="0">
                <a:solidFill>
                  <a:schemeClr val="accent6"/>
                </a:solidFill>
              </a:rPr>
              <a:t>operações(Mi) </a:t>
            </a:r>
            <a:r>
              <a:rPr lang="pt-BR" b="1" dirty="0" smtClean="0">
                <a:solidFill>
                  <a:schemeClr val="accent6"/>
                </a:solidFill>
              </a:rPr>
              <a:t>&lt; 2</a:t>
            </a:r>
            <a:endParaRPr lang="pt-BR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</a:t>
            </a:r>
            <a:r>
              <a:rPr lang="pt-BR" dirty="0">
                <a:solidFill>
                  <a:schemeClr val="accent6"/>
                </a:solidFill>
              </a:rPr>
              <a:t>uma </a:t>
            </a:r>
            <a:r>
              <a:rPr lang="pt-BR" b="1" dirty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364493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578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Em Mi, escolhe uma </a:t>
            </a:r>
            <a:r>
              <a:rPr lang="pt-BR" b="1" dirty="0" smtClean="0">
                <a:solidFill>
                  <a:schemeClr val="accent6"/>
                </a:solidFill>
              </a:rPr>
              <a:t>operação aleatória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46403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0536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b="1" dirty="0" smtClean="0">
                <a:solidFill>
                  <a:schemeClr val="accent6"/>
                </a:solidFill>
              </a:rPr>
              <a:t>troca de valor </a:t>
            </a:r>
            <a:r>
              <a:rPr lang="pt-BR" dirty="0" smtClean="0">
                <a:solidFill>
                  <a:schemeClr val="accent6"/>
                </a:solidFill>
              </a:rPr>
              <a:t>com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652120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2652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{8, 2, 5, 1}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>
                <a:solidFill>
                  <a:schemeClr val="accent6"/>
                </a:solidFill>
              </a:rPr>
              <a:t>Retorna o </a:t>
            </a:r>
            <a:r>
              <a:rPr lang="pt-BR" b="1" dirty="0">
                <a:solidFill>
                  <a:schemeClr val="accent6"/>
                </a:solidFill>
              </a:rPr>
              <a:t>vetor de produção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i="1" dirty="0">
                <a:solidFill>
                  <a:schemeClr val="accent6"/>
                </a:solidFill>
              </a:rPr>
              <a:t>M</a:t>
            </a:r>
            <a:r>
              <a:rPr lang="pt-BR" i="1" dirty="0" smtClean="0">
                <a:solidFill>
                  <a:schemeClr val="accent6"/>
                </a:solidFill>
              </a:rPr>
              <a:t>*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 de dados: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96340"/>
              </p:ext>
            </p:extLst>
          </p:nvPr>
        </p:nvGraphicFramePr>
        <p:xfrm>
          <a:off x="539551" y="3395538"/>
          <a:ext cx="8064897" cy="301644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4x5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11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11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11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...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11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8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</a:t>
            </a:r>
            <a:r>
              <a:rPr lang="pt-BR" sz="2600" b="1" u="sng" dirty="0" smtClean="0"/>
              <a:t>4x5:</a:t>
            </a:r>
            <a:endParaRPr lang="pt-BR" sz="2600" b="1" u="sng" dirty="0" smtClean="0"/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11</a:t>
            </a:r>
            <a:endParaRPr lang="pt-BR" sz="2300" b="1" dirty="0" smtClean="0"/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06772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3977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</a:t>
            </a:r>
            <a:r>
              <a:rPr lang="pt-BR" b="1" u="sng" dirty="0" smtClean="0"/>
              <a:t>4x5:</a:t>
            </a:r>
            <a:endParaRPr lang="pt-BR" b="1" u="sng" dirty="0" smtClean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798956"/>
            <a:ext cx="4848470" cy="36363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636912"/>
            <a:ext cx="528058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47234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50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dirty="0" err="1"/>
              <a:t>Flow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(FS),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(JS), Open-shop </a:t>
            </a:r>
            <a:r>
              <a:rPr lang="pt-BR" dirty="0" err="1"/>
              <a:t>Scheduling</a:t>
            </a:r>
            <a:r>
              <a:rPr lang="pt-BR" dirty="0"/>
              <a:t> (OS) e 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(FJSP)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54350"/>
            <a:ext cx="5069381" cy="38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45434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</a:t>
                      </a:r>
                      <a:r>
                        <a:rPr lang="pt-BR" sz="1400" dirty="0" smtClean="0"/>
                        <a:t>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...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37809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</a:t>
                      </a:r>
                      <a:r>
                        <a:rPr lang="pt-BR" sz="1400" dirty="0" smtClean="0"/>
                        <a:t>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os demais (10x10 e 15x10);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conjunto de </a:t>
            </a:r>
            <a:r>
              <a:rPr lang="pt-BR" dirty="0" err="1"/>
              <a:t>operações</a:t>
            </a:r>
            <a:r>
              <a:rPr lang="pt-BR" dirty="0"/>
              <a:t> (</a:t>
            </a:r>
            <a:r>
              <a:rPr lang="pt-BR" dirty="0" err="1"/>
              <a:t>estágios</a:t>
            </a:r>
            <a:r>
              <a:rPr lang="pt-BR" dirty="0"/>
              <a:t> de processamento) </a:t>
            </a:r>
            <a:r>
              <a:rPr lang="pt-BR" dirty="0" err="1"/>
              <a:t>pre</a:t>
            </a:r>
            <a:r>
              <a:rPr lang="pt-BR" dirty="0"/>
              <a:t>́-ordenadas 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tal forma de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 difere do anterior pelo fato de que, nesse caso, cada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apresenta uma </a:t>
            </a:r>
            <a:r>
              <a:rPr lang="pt-BR" dirty="0" err="1">
                <a:solidFill>
                  <a:srgbClr val="FF0000"/>
                </a:solidFill>
              </a:rPr>
              <a:t>sequência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própria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execução</a:t>
            </a:r>
            <a:r>
              <a:rPr lang="pt-BR" dirty="0">
                <a:solidFill>
                  <a:srgbClr val="FF0000"/>
                </a:solidFill>
              </a:rPr>
              <a:t> de suas </a:t>
            </a:r>
            <a:r>
              <a:rPr lang="pt-BR" dirty="0" err="1">
                <a:solidFill>
                  <a:srgbClr val="FF0000"/>
                </a:solidFill>
              </a:rPr>
              <a:t>operações</a:t>
            </a:r>
            <a:r>
              <a:rPr lang="pt-BR" dirty="0">
                <a:solidFill>
                  <a:srgbClr val="FF0000"/>
                </a:solidFill>
              </a:rPr>
              <a:t> nos recursos produtivos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, podendo o recurso ser ou </a:t>
            </a:r>
            <a:r>
              <a:rPr lang="pt-BR" dirty="0" err="1">
                <a:solidFill>
                  <a:srgbClr val="FF0000"/>
                </a:solidFill>
              </a:rPr>
              <a:t>não</a:t>
            </a:r>
            <a:r>
              <a:rPr lang="pt-BR" dirty="0">
                <a:solidFill>
                  <a:srgbClr val="FF0000"/>
                </a:solidFill>
              </a:rPr>
              <a:t> compartilhado por outro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do sistema considerado;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 smtClean="0"/>
              <a:t>Controle </a:t>
            </a:r>
            <a:r>
              <a:rPr lang="pt-BR" dirty="0" err="1" smtClean="0"/>
              <a:t>antiestagnação</a:t>
            </a:r>
            <a:r>
              <a:rPr lang="pt-BR" smtClean="0"/>
              <a:t>;</a:t>
            </a:r>
            <a:endParaRPr lang="pt-BR" dirty="0" smtClean="0"/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 smtClean="0"/>
              <a:t>Generalizac</a:t>
            </a:r>
            <a:r>
              <a:rPr lang="pt-BR" dirty="0" err="1"/>
              <a:t>̧ão</a:t>
            </a:r>
            <a:r>
              <a:rPr lang="pt-BR" dirty="0"/>
              <a:t> 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complexidades </a:t>
            </a:r>
            <a:r>
              <a:rPr lang="pt-BR" dirty="0" smtClean="0"/>
              <a:t>complementares;</a:t>
            </a:r>
          </a:p>
          <a:p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Essas complexidades surgem da </a:t>
            </a:r>
            <a:r>
              <a:rPr lang="pt-BR" dirty="0" err="1">
                <a:solidFill>
                  <a:srgbClr val="FF0000"/>
                </a:solidFill>
              </a:rPr>
              <a:t>imposição</a:t>
            </a:r>
            <a:r>
              <a:rPr lang="pt-BR" dirty="0">
                <a:solidFill>
                  <a:srgbClr val="FF0000"/>
                </a:solidFill>
              </a:rPr>
              <a:t> de se processar 𝑛 </a:t>
            </a:r>
            <a:r>
              <a:rPr lang="pt-BR" i="1" dirty="0" err="1">
                <a:solidFill>
                  <a:srgbClr val="FF0000"/>
                </a:solidFill>
              </a:rPr>
              <a:t>jobs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utilizando 𝑚 recursos produtivos, sendo que cada recurso está contido em um conjunto de recursos 𝑀 que processa este determinado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. Conforme um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é designado à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, este pode optar por um recurso produtivo dentre todos 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 em seu conjunto de </a:t>
            </a:r>
            <a:r>
              <a:rPr lang="pt-BR" dirty="0" err="1">
                <a:solidFill>
                  <a:srgbClr val="FF0000"/>
                </a:solidFill>
              </a:rPr>
              <a:t>opções</a:t>
            </a:r>
            <a:r>
              <a:rPr lang="pt-BR" dirty="0">
                <a:solidFill>
                  <a:srgbClr val="FF0000"/>
                </a:solidFill>
              </a:rPr>
              <a:t>, respeitando as </a:t>
            </a:r>
            <a:r>
              <a:rPr lang="pt-BR" dirty="0" err="1">
                <a:solidFill>
                  <a:srgbClr val="FF0000"/>
                </a:solidFill>
              </a:rPr>
              <a:t>condições</a:t>
            </a:r>
            <a:r>
              <a:rPr lang="pt-BR" dirty="0">
                <a:solidFill>
                  <a:srgbClr val="FF0000"/>
                </a:solidFill>
              </a:rPr>
              <a:t> atuais do recurso, posto que este </a:t>
            </a:r>
            <a:r>
              <a:rPr lang="pt-BR" dirty="0" err="1">
                <a:solidFill>
                  <a:srgbClr val="FF0000"/>
                </a:solidFill>
              </a:rPr>
              <a:t>cenário</a:t>
            </a:r>
            <a:r>
              <a:rPr lang="pt-BR" dirty="0">
                <a:solidFill>
                  <a:srgbClr val="FF0000"/>
                </a:solidFill>
              </a:rPr>
              <a:t> aumenta significativamente o </a:t>
            </a:r>
            <a:r>
              <a:rPr lang="pt-BR" dirty="0" err="1">
                <a:solidFill>
                  <a:srgbClr val="FF0000"/>
                </a:solidFill>
              </a:rPr>
              <a:t>número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soluções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factíveis</a:t>
            </a:r>
            <a:r>
              <a:rPr lang="pt-BR" dirty="0">
                <a:solidFill>
                  <a:srgbClr val="FF0000"/>
                </a:solidFill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4512</Words>
  <Application>Microsoft Macintosh PowerPoint</Application>
  <PresentationFormat>Apresentação na tela (4:3)</PresentationFormat>
  <Paragraphs>1191</Paragraphs>
  <Slides>72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6" baseType="lpstr">
      <vt:lpstr>Calibri</vt:lpstr>
      <vt:lpstr>Cambria Math</vt:lpstr>
      <vt:lpstr>Arial</vt:lpstr>
      <vt:lpstr>Tema do Office</vt:lpstr>
      <vt:lpstr>ALGORITMO DE ENXAME DE PARTÍCULAS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348</cp:revision>
  <dcterms:created xsi:type="dcterms:W3CDTF">2016-11-22T17:28:03Z</dcterms:created>
  <dcterms:modified xsi:type="dcterms:W3CDTF">2016-11-28T22:22:26Z</dcterms:modified>
</cp:coreProperties>
</file>